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11" r:id="rId2"/>
    <p:sldId id="379" r:id="rId3"/>
    <p:sldId id="386" r:id="rId4"/>
    <p:sldId id="394" r:id="rId5"/>
    <p:sldId id="404" r:id="rId6"/>
    <p:sldId id="403" r:id="rId7"/>
    <p:sldId id="413" r:id="rId8"/>
    <p:sldId id="395" r:id="rId9"/>
    <p:sldId id="396" r:id="rId10"/>
    <p:sldId id="398" r:id="rId11"/>
    <p:sldId id="399" r:id="rId12"/>
    <p:sldId id="400" r:id="rId13"/>
    <p:sldId id="401" r:id="rId14"/>
    <p:sldId id="393" r:id="rId15"/>
    <p:sldId id="414" r:id="rId16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37"/>
    <a:srgbClr val="00CC57"/>
    <a:srgbClr val="B9FFD7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2" autoAdjust="0"/>
    <p:restoredTop sz="92515" autoAdjust="0"/>
  </p:normalViewPr>
  <p:slideViewPr>
    <p:cSldViewPr snapToGrid="0">
      <p:cViewPr varScale="1">
        <p:scale>
          <a:sx n="67" d="100"/>
          <a:sy n="67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Modifications directement sur la page, principe de drag and drop pour modifier</a:t>
            </a:r>
          </a:p>
        </p:txBody>
      </p:sp>
    </p:spTree>
    <p:extLst>
      <p:ext uri="{BB962C8B-B14F-4D97-AF65-F5344CB8AC3E}">
        <p14:creationId xmlns:p14="http://schemas.microsoft.com/office/powerpoint/2010/main" val="415861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35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60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131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11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43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>
                <a:effectLst/>
              </a:rPr>
              <a:t>Pour communiquer entre eux, les périphériques reliés à internet sont identifiés par une adresse internet unique, dite adresse IP (Internet Protocol). </a:t>
            </a:r>
          </a:p>
          <a:p>
            <a:endParaRPr lang="fr-FR" b="0" dirty="0">
              <a:effectLst/>
            </a:endParaRPr>
          </a:p>
          <a:p>
            <a:r>
              <a:rPr lang="fr-FR" b="0" dirty="0">
                <a:effectLst/>
              </a:rPr>
              <a:t>Cette adresse se présente sous forme d’une suite de chiffres, par exemple : 192.134.4.20. </a:t>
            </a:r>
          </a:p>
          <a:p>
            <a:endParaRPr lang="fr-FR" b="0" dirty="0">
              <a:effectLst/>
            </a:endParaRPr>
          </a:p>
          <a:p>
            <a:r>
              <a:rPr lang="fr-FR" b="0" dirty="0">
                <a:effectLst/>
              </a:rPr>
              <a:t>Le nom de domaine permet de traduire en un nom intelligible et facilement mémorisable une adresse IP, et ainsi accéder à un site web (afnic.fr) ou adresser un courrier électronique (support@afnic.fr).</a:t>
            </a:r>
          </a:p>
          <a:p>
            <a:r>
              <a:rPr lang="fr-FR" b="0" dirty="0">
                <a:effectLst/>
              </a:rPr>
              <a:t> </a:t>
            </a:r>
            <a:endParaRPr lang="fr-FR" dirty="0"/>
          </a:p>
          <a:p>
            <a:endParaRPr lang="fr-FR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193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88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45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48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2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161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358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20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F82C-893A-4504-967E-EB17C3F6AFDD}" type="datetime1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FAB7-08FA-423D-B20B-9DB3B36739F3}" type="datetime1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92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F376-2CE2-4AB1-BF45-9059B71EED8A}" type="datetime1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72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2641-758C-431E-950F-7B85E9BF6104}" type="datetime1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7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B2B2-351D-4206-8521-650F2290CA9F}" type="datetime1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88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D99A-3CAF-4662-95A3-F876D3DA6E85}" type="datetime1">
              <a:rPr lang="fr-FR" smtClean="0"/>
              <a:t>18/11/2022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36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5498-B488-4DAA-801A-07174F2A50E5}" type="datetime1">
              <a:rPr lang="fr-FR" smtClean="0"/>
              <a:t>18/11/2022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18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751-0B4C-48C8-9A6E-905E19BCA5F1}" type="datetime1">
              <a:rPr lang="fr-FR" smtClean="0"/>
              <a:t>18/11/2022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58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C4F-14BB-4023-8206-F7D81DF1DD24}" type="datetime1">
              <a:rPr lang="fr-FR" smtClean="0"/>
              <a:t>18/11/2022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68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85DB-EC2E-44BD-AA69-B09D83560697}" type="datetime1">
              <a:rPr lang="fr-FR" smtClean="0"/>
              <a:t>18/11/2022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8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20AA-3D43-4914-B999-7D3B23F85C71}" type="datetime1">
              <a:rPr lang="fr-FR" smtClean="0"/>
              <a:t>18/11/2022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82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C5F1-61C3-4F31-8EE3-610744FB1F37}" type="datetime1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Création site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8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site&#224;moi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x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F066DB-AB9F-CEE5-0ABF-35FC21B06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29" y="315968"/>
            <a:ext cx="1330698" cy="3541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1F8B5BBC-FDCF-BC3B-C935-87B411D0576D}"/>
              </a:ext>
            </a:extLst>
          </p:cNvPr>
          <p:cNvGrpSpPr/>
          <p:nvPr/>
        </p:nvGrpSpPr>
        <p:grpSpPr>
          <a:xfrm>
            <a:off x="84196" y="822478"/>
            <a:ext cx="5021593" cy="1406986"/>
            <a:chOff x="280080" y="2878687"/>
            <a:chExt cx="8608058" cy="28153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115510-6685-90E1-33DA-535268289810}"/>
                </a:ext>
              </a:extLst>
            </p:cNvPr>
            <p:cNvSpPr/>
            <p:nvPr/>
          </p:nvSpPr>
          <p:spPr>
            <a:xfrm>
              <a:off x="967402" y="4315163"/>
              <a:ext cx="1943011" cy="7716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WYSIWYG*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0841F1EE-5FF9-AB8F-C4BD-B488651BF223}"/>
                </a:ext>
              </a:extLst>
            </p:cNvPr>
            <p:cNvCxnSpPr>
              <a:cxnSpLocks/>
              <a:stCxn id="13" idx="2"/>
              <a:endCxn id="3" idx="0"/>
            </p:cNvCxnSpPr>
            <p:nvPr/>
          </p:nvCxnSpPr>
          <p:spPr>
            <a:xfrm>
              <a:off x="1641419" y="3650365"/>
              <a:ext cx="297489" cy="664798"/>
            </a:xfrm>
            <a:prstGeom prst="straightConnector1">
              <a:avLst/>
            </a:prstGeom>
            <a:ln w="3810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6A5CC1-973D-AF0B-A17B-DEDC00AD0C7A}"/>
                </a:ext>
              </a:extLst>
            </p:cNvPr>
            <p:cNvSpPr/>
            <p:nvPr/>
          </p:nvSpPr>
          <p:spPr>
            <a:xfrm>
              <a:off x="280080" y="2878687"/>
              <a:ext cx="2722677" cy="771678"/>
            </a:xfrm>
            <a:prstGeom prst="rect">
              <a:avLst/>
            </a:prstGeom>
            <a:solidFill>
              <a:srgbClr val="00803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Principe du site 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32751B-3505-46F1-98F9-8AFD270DA197}"/>
                </a:ext>
              </a:extLst>
            </p:cNvPr>
            <p:cNvSpPr/>
            <p:nvPr/>
          </p:nvSpPr>
          <p:spPr>
            <a:xfrm>
              <a:off x="3675372" y="3650365"/>
              <a:ext cx="1972566" cy="13077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*</a:t>
              </a:r>
              <a:r>
                <a:rPr lang="fr-FR" sz="1400" dirty="0" err="1">
                  <a:solidFill>
                    <a:schemeClr val="tx1"/>
                  </a:solidFill>
                </a:rPr>
                <a:t>What</a:t>
              </a:r>
              <a:r>
                <a:rPr lang="fr-FR" sz="1400" dirty="0">
                  <a:solidFill>
                    <a:schemeClr val="tx1"/>
                  </a:solidFill>
                </a:rPr>
                <a:t> You </a:t>
              </a:r>
              <a:r>
                <a:rPr lang="fr-FR" sz="1400" dirty="0" err="1">
                  <a:solidFill>
                    <a:schemeClr val="tx1"/>
                  </a:solidFill>
                </a:rPr>
                <a:t>See</a:t>
              </a:r>
              <a:r>
                <a:rPr lang="fr-FR" sz="1400" dirty="0">
                  <a:solidFill>
                    <a:schemeClr val="tx1"/>
                  </a:solidFill>
                </a:rPr>
                <a:t> Is </a:t>
              </a:r>
              <a:r>
                <a:rPr lang="fr-FR" sz="1400" dirty="0" err="1">
                  <a:solidFill>
                    <a:schemeClr val="tx1"/>
                  </a:solidFill>
                </a:rPr>
                <a:t>What</a:t>
              </a:r>
              <a:r>
                <a:rPr lang="fr-FR" sz="1400" dirty="0">
                  <a:solidFill>
                    <a:schemeClr val="tx1"/>
                  </a:solidFill>
                </a:rPr>
                <a:t> You </a:t>
              </a:r>
              <a:r>
                <a:rPr lang="fr-FR" sz="1400" dirty="0" err="1">
                  <a:solidFill>
                    <a:schemeClr val="tx1"/>
                  </a:solidFill>
                </a:rPr>
                <a:t>Get</a:t>
              </a:r>
              <a:r>
                <a:rPr lang="fr-FR" sz="1400" dirty="0">
                  <a:solidFill>
                    <a:schemeClr val="tx1"/>
                  </a:solidFill>
                </a:rPr>
                <a:t>**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73EF457E-3BE5-9A1E-BAAE-3C4667831769}"/>
                </a:ext>
              </a:extLst>
            </p:cNvPr>
            <p:cNvCxnSpPr>
              <a:cxnSpLocks/>
              <a:stCxn id="3" idx="3"/>
              <a:endCxn id="14" idx="1"/>
            </p:cNvCxnSpPr>
            <p:nvPr/>
          </p:nvCxnSpPr>
          <p:spPr>
            <a:xfrm flipV="1">
              <a:off x="2910413" y="4304256"/>
              <a:ext cx="764959" cy="396747"/>
            </a:xfrm>
            <a:prstGeom prst="straightConnector1">
              <a:avLst/>
            </a:prstGeom>
            <a:ln w="3810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2CA610-BDCF-E013-45FE-C4387B081EE5}"/>
                </a:ext>
              </a:extLst>
            </p:cNvPr>
            <p:cNvSpPr/>
            <p:nvPr/>
          </p:nvSpPr>
          <p:spPr>
            <a:xfrm>
              <a:off x="6624637" y="3037349"/>
              <a:ext cx="2263501" cy="12029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**Ce que vous voyez est le résultat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2A05230E-B3A3-0C71-C630-B11383A4C75C}"/>
                </a:ext>
              </a:extLst>
            </p:cNvPr>
            <p:cNvCxnSpPr>
              <a:cxnSpLocks/>
              <a:stCxn id="14" idx="3"/>
              <a:endCxn id="21" idx="1"/>
            </p:cNvCxnSpPr>
            <p:nvPr/>
          </p:nvCxnSpPr>
          <p:spPr>
            <a:xfrm flipV="1">
              <a:off x="5647937" y="3638823"/>
              <a:ext cx="976700" cy="665433"/>
            </a:xfrm>
            <a:prstGeom prst="straightConnector1">
              <a:avLst/>
            </a:prstGeom>
            <a:ln w="3810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6495A5E0-7C74-0FAA-A376-F2B28C56426C}"/>
                </a:ext>
              </a:extLst>
            </p:cNvPr>
            <p:cNvCxnSpPr>
              <a:cxnSpLocks/>
              <a:stCxn id="21" idx="2"/>
              <a:endCxn id="47" idx="0"/>
            </p:cNvCxnSpPr>
            <p:nvPr/>
          </p:nvCxnSpPr>
          <p:spPr>
            <a:xfrm flipH="1">
              <a:off x="7083613" y="4240295"/>
              <a:ext cx="672775" cy="682043"/>
            </a:xfrm>
            <a:prstGeom prst="straightConnector1">
              <a:avLst/>
            </a:prstGeom>
            <a:ln w="3810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10B14A-DEEB-5939-F702-ABA5861B3D6B}"/>
                </a:ext>
              </a:extLst>
            </p:cNvPr>
            <p:cNvSpPr/>
            <p:nvPr/>
          </p:nvSpPr>
          <p:spPr>
            <a:xfrm>
              <a:off x="5453252" y="4922337"/>
              <a:ext cx="3260723" cy="771678"/>
            </a:xfrm>
            <a:prstGeom prst="rect">
              <a:avLst/>
            </a:prstGeom>
            <a:solidFill>
              <a:srgbClr val="00803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= Super facile d’accès !</a:t>
              </a:r>
            </a:p>
          </p:txBody>
        </p:sp>
      </p:grpSp>
      <p:sp>
        <p:nvSpPr>
          <p:cNvPr id="28" name="Titre 1">
            <a:extLst>
              <a:ext uri="{FF2B5EF4-FFF2-40B4-BE49-F238E27FC236}">
                <a16:creationId xmlns:a16="http://schemas.microsoft.com/office/drawing/2014/main" id="{F93DB56B-FD1D-6D9B-3A61-EDCD134F943E}"/>
              </a:ext>
            </a:extLst>
          </p:cNvPr>
          <p:cNvSpPr txBox="1">
            <a:spLocks/>
          </p:cNvSpPr>
          <p:nvPr/>
        </p:nvSpPr>
        <p:spPr>
          <a:xfrm>
            <a:off x="873455" y="2834180"/>
            <a:ext cx="3343275" cy="450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dirty="0"/>
              <a:t>📚 Organigramme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07684EE-D2CB-C81F-1465-EE1A16B65D41}"/>
              </a:ext>
            </a:extLst>
          </p:cNvPr>
          <p:cNvCxnSpPr>
            <a:cxnSpLocks/>
          </p:cNvCxnSpPr>
          <p:nvPr/>
        </p:nvCxnSpPr>
        <p:spPr>
          <a:xfrm>
            <a:off x="132954" y="2732126"/>
            <a:ext cx="5086746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F8632153-854E-E4F3-0629-A336EF8B0975}"/>
              </a:ext>
            </a:extLst>
          </p:cNvPr>
          <p:cNvSpPr txBox="1"/>
          <p:nvPr/>
        </p:nvSpPr>
        <p:spPr>
          <a:xfrm>
            <a:off x="68593" y="5008851"/>
            <a:ext cx="4706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dirty="0"/>
              <a:t>✅C'est pourquoi vous avez tout intérêt à dresser un organigramme des différentes sections et pages de votre site et des liens qui les réunissent toutes.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57CC3F7-1699-894C-95EA-158F0B9FC891}"/>
              </a:ext>
            </a:extLst>
          </p:cNvPr>
          <p:cNvSpPr txBox="1"/>
          <p:nvPr/>
        </p:nvSpPr>
        <p:spPr>
          <a:xfrm>
            <a:off x="68593" y="3466334"/>
            <a:ext cx="4953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hlinkClick r:id="rId4"/>
              </a:rPr>
              <a:t>https://www.monsiteàmoi.fr</a:t>
            </a:r>
            <a:r>
              <a:rPr lang="fr-FR" sz="2400" dirty="0"/>
              <a:t> 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👉 Ceci est une « URL »</a:t>
            </a:r>
          </a:p>
          <a:p>
            <a:pPr algn="ctr"/>
            <a:endParaRPr lang="fr-FR" sz="1200" dirty="0"/>
          </a:p>
          <a:p>
            <a:pPr algn="just"/>
            <a:r>
              <a:rPr lang="fr-FR" sz="1200" dirty="0"/>
              <a:t>👉 Cela mène à la page d’accueil de votre site internet.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/>
              <a:t>🔄 À vous de déterminer les autres pages accessibles de la page d’accueil.</a:t>
            </a:r>
          </a:p>
          <a:p>
            <a:endParaRPr lang="fr-FR" sz="1200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B0D450D-C351-C91D-6F11-7C38A869573D}"/>
              </a:ext>
            </a:extLst>
          </p:cNvPr>
          <p:cNvCxnSpPr>
            <a:cxnSpLocks/>
          </p:cNvCxnSpPr>
          <p:nvPr/>
        </p:nvCxnSpPr>
        <p:spPr>
          <a:xfrm flipV="1">
            <a:off x="5219700" y="0"/>
            <a:ext cx="0" cy="2732126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98997E8-D91A-79FC-A202-C2EBD94C67A7}"/>
              </a:ext>
            </a:extLst>
          </p:cNvPr>
          <p:cNvGrpSpPr/>
          <p:nvPr/>
        </p:nvGrpSpPr>
        <p:grpSpPr>
          <a:xfrm>
            <a:off x="5219700" y="2233214"/>
            <a:ext cx="5366626" cy="3329560"/>
            <a:chOff x="1795463" y="1422835"/>
            <a:chExt cx="7932539" cy="3649112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7E2F6E27-313B-82E5-EA10-A443E7E883CC}"/>
                </a:ext>
              </a:extLst>
            </p:cNvPr>
            <p:cNvSpPr/>
            <p:nvPr/>
          </p:nvSpPr>
          <p:spPr>
            <a:xfrm>
              <a:off x="4173833" y="1422835"/>
              <a:ext cx="1590459" cy="766053"/>
            </a:xfrm>
            <a:prstGeom prst="ellipse">
              <a:avLst/>
            </a:prstGeom>
            <a:solidFill>
              <a:srgbClr val="00803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>
                  <a:solidFill>
                    <a:schemeClr val="bg1"/>
                  </a:solidFill>
                </a:rPr>
                <a:t>Home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FCC908D0-6C77-D54E-1865-30E88DF95C39}"/>
                </a:ext>
              </a:extLst>
            </p:cNvPr>
            <p:cNvSpPr/>
            <p:nvPr/>
          </p:nvSpPr>
          <p:spPr>
            <a:xfrm>
              <a:off x="1795463" y="2638300"/>
              <a:ext cx="1485175" cy="659557"/>
            </a:xfrm>
            <a:prstGeom prst="ellipse">
              <a:avLst/>
            </a:prstGeom>
            <a:solidFill>
              <a:srgbClr val="00CC5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Société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86218ED0-34AC-2BC8-3823-CEE4520ADACB}"/>
                </a:ext>
              </a:extLst>
            </p:cNvPr>
            <p:cNvSpPr/>
            <p:nvPr/>
          </p:nvSpPr>
          <p:spPr>
            <a:xfrm>
              <a:off x="4226475" y="2638300"/>
              <a:ext cx="1485175" cy="659557"/>
            </a:xfrm>
            <a:prstGeom prst="ellipse">
              <a:avLst/>
            </a:prstGeom>
            <a:solidFill>
              <a:srgbClr val="00CC5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8CDBFA63-4114-6D46-A18B-500E22503CF5}"/>
                </a:ext>
              </a:extLst>
            </p:cNvPr>
            <p:cNvSpPr/>
            <p:nvPr/>
          </p:nvSpPr>
          <p:spPr>
            <a:xfrm>
              <a:off x="6657488" y="2615557"/>
              <a:ext cx="1485175" cy="659557"/>
            </a:xfrm>
            <a:prstGeom prst="ellipse">
              <a:avLst/>
            </a:prstGeom>
            <a:solidFill>
              <a:srgbClr val="00CC5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Contact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1426079A-5986-1E46-53D5-CF440956C232}"/>
                </a:ext>
              </a:extLst>
            </p:cNvPr>
            <p:cNvSpPr/>
            <p:nvPr/>
          </p:nvSpPr>
          <p:spPr>
            <a:xfrm>
              <a:off x="2164412" y="3615304"/>
              <a:ext cx="1656668" cy="391692"/>
            </a:xfrm>
            <a:prstGeom prst="ellipse">
              <a:avLst/>
            </a:prstGeom>
            <a:solidFill>
              <a:srgbClr val="B9FFD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00CC57"/>
                  </a:solidFill>
                </a:rPr>
                <a:t>L’entreprise</a:t>
              </a: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504A848F-1FDB-D09F-D58E-B7287E58FA54}"/>
                </a:ext>
              </a:extLst>
            </p:cNvPr>
            <p:cNvSpPr/>
            <p:nvPr/>
          </p:nvSpPr>
          <p:spPr>
            <a:xfrm>
              <a:off x="2164412" y="4117686"/>
              <a:ext cx="1656668" cy="391692"/>
            </a:xfrm>
            <a:prstGeom prst="ellipse">
              <a:avLst/>
            </a:prstGeom>
            <a:solidFill>
              <a:srgbClr val="B9FFD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00CC57"/>
                  </a:solidFill>
                </a:rPr>
                <a:t>L’équipe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513CB335-8D63-1970-42C4-E9133A697F30}"/>
                </a:ext>
              </a:extLst>
            </p:cNvPr>
            <p:cNvSpPr/>
            <p:nvPr/>
          </p:nvSpPr>
          <p:spPr>
            <a:xfrm>
              <a:off x="4595423" y="3615303"/>
              <a:ext cx="1656668" cy="391692"/>
            </a:xfrm>
            <a:prstGeom prst="ellipse">
              <a:avLst/>
            </a:prstGeom>
            <a:solidFill>
              <a:srgbClr val="B9FFD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00CC57"/>
                  </a:solidFill>
                </a:rPr>
                <a:t>Conseil</a:t>
              </a: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9CBFD09D-833F-21C3-70D6-10AAD5C03F17}"/>
                </a:ext>
              </a:extLst>
            </p:cNvPr>
            <p:cNvSpPr/>
            <p:nvPr/>
          </p:nvSpPr>
          <p:spPr>
            <a:xfrm>
              <a:off x="4595423" y="4125895"/>
              <a:ext cx="1656668" cy="391692"/>
            </a:xfrm>
            <a:prstGeom prst="ellipse">
              <a:avLst/>
            </a:prstGeom>
            <a:solidFill>
              <a:srgbClr val="B9FFD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00CC57"/>
                  </a:solidFill>
                </a:rPr>
                <a:t>Formation</a:t>
              </a: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6979695D-CB7A-1AA1-20A2-746227F54AE1}"/>
                </a:ext>
              </a:extLst>
            </p:cNvPr>
            <p:cNvSpPr/>
            <p:nvPr/>
          </p:nvSpPr>
          <p:spPr>
            <a:xfrm>
              <a:off x="4558149" y="4614668"/>
              <a:ext cx="1836497" cy="391692"/>
            </a:xfrm>
            <a:prstGeom prst="ellipse">
              <a:avLst/>
            </a:prstGeom>
            <a:solidFill>
              <a:srgbClr val="B9FFD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00CC57"/>
                  </a:solidFill>
                </a:rPr>
                <a:t>Secrétariat</a:t>
              </a:r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917740A-DC53-8A09-918D-89766A23ABDC}"/>
                </a:ext>
              </a:extLst>
            </p:cNvPr>
            <p:cNvCxnSpPr>
              <a:cxnSpLocks/>
            </p:cNvCxnSpPr>
            <p:nvPr/>
          </p:nvCxnSpPr>
          <p:spPr>
            <a:xfrm>
              <a:off x="2477764" y="2403285"/>
              <a:ext cx="4862024" cy="0"/>
            </a:xfrm>
            <a:prstGeom prst="line">
              <a:avLst/>
            </a:prstGeom>
            <a:ln w="28575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F22E4335-9D56-A95D-20B8-16B9D3A70C8F}"/>
                </a:ext>
              </a:extLst>
            </p:cNvPr>
            <p:cNvCxnSpPr>
              <a:cxnSpLocks/>
              <a:stCxn id="39" idx="4"/>
              <a:endCxn id="41" idx="0"/>
            </p:cNvCxnSpPr>
            <p:nvPr/>
          </p:nvCxnSpPr>
          <p:spPr>
            <a:xfrm>
              <a:off x="4969062" y="2188888"/>
              <a:ext cx="0" cy="449412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65A13ACB-0FD7-C5DB-3EF9-5328E7822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7620" y="2403285"/>
              <a:ext cx="30143" cy="274978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01EC98FB-E815-CFF1-36BD-E8B02C785756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>
              <a:off x="7339790" y="2403285"/>
              <a:ext cx="60285" cy="212273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FDD38344-57D3-D779-6D77-568DF338515D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H="1">
              <a:off x="4426315" y="3201267"/>
              <a:ext cx="17658" cy="1609245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9C33BD72-45E1-0309-F01E-B0EC4D687C85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4426317" y="3811149"/>
              <a:ext cx="169106" cy="0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72B241FF-8F14-8731-F233-1AB3608793EF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4426317" y="4321741"/>
              <a:ext cx="169106" cy="1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3A29DD4-AA16-1A07-64C0-D89F1A0C17B5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4426317" y="4810514"/>
              <a:ext cx="131832" cy="1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B51B4E3A-26F3-8AF6-BC65-0CF897FFCBCB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1" y="3196717"/>
              <a:ext cx="0" cy="1120474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D32CF4DE-0FAE-B346-1600-344EAD79FB35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1" y="3806599"/>
              <a:ext cx="169106" cy="0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2AC68541-2350-CCFA-597F-E9FADF0A0B99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1" y="4317191"/>
              <a:ext cx="169106" cy="1"/>
            </a:xfrm>
            <a:prstGeom prst="line">
              <a:avLst/>
            </a:prstGeom>
            <a:ln w="38100">
              <a:solidFill>
                <a:srgbClr val="008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ECF7BD19-180C-172C-892C-B6A96CF59CD6}"/>
                </a:ext>
              </a:extLst>
            </p:cNvPr>
            <p:cNvSpPr/>
            <p:nvPr/>
          </p:nvSpPr>
          <p:spPr>
            <a:xfrm>
              <a:off x="8265320" y="3860988"/>
              <a:ext cx="1462682" cy="2966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53" dirty="0">
                <a:solidFill>
                  <a:schemeClr val="tx1"/>
                </a:solidFill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F6023B6F-14C2-CD7E-C94B-9E076F814A50}"/>
                </a:ext>
              </a:extLst>
            </p:cNvPr>
            <p:cNvSpPr/>
            <p:nvPr/>
          </p:nvSpPr>
          <p:spPr>
            <a:xfrm>
              <a:off x="6631965" y="3905998"/>
              <a:ext cx="677248" cy="238858"/>
            </a:xfrm>
            <a:prstGeom prst="ellipse">
              <a:avLst/>
            </a:prstGeom>
            <a:solidFill>
              <a:srgbClr val="00803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22BFC4E3-F370-E521-5508-A01C86C8AF86}"/>
                </a:ext>
              </a:extLst>
            </p:cNvPr>
            <p:cNvSpPr/>
            <p:nvPr/>
          </p:nvSpPr>
          <p:spPr>
            <a:xfrm>
              <a:off x="6631963" y="4346904"/>
              <a:ext cx="677250" cy="238858"/>
            </a:xfrm>
            <a:prstGeom prst="ellipse">
              <a:avLst/>
            </a:prstGeom>
            <a:solidFill>
              <a:srgbClr val="00CC5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5696825E-AC67-FEBF-7A59-EA440CB46C90}"/>
                </a:ext>
              </a:extLst>
            </p:cNvPr>
            <p:cNvSpPr/>
            <p:nvPr/>
          </p:nvSpPr>
          <p:spPr>
            <a:xfrm>
              <a:off x="6644399" y="4756990"/>
              <a:ext cx="677248" cy="238858"/>
            </a:xfrm>
            <a:prstGeom prst="ellipse">
              <a:avLst/>
            </a:prstGeom>
            <a:solidFill>
              <a:srgbClr val="B9FFD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00" b="1" dirty="0">
                <a:solidFill>
                  <a:srgbClr val="00CC57"/>
                </a:solidFill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A8F88DC-5CB8-CAC1-8A34-548AC3222E46}"/>
                </a:ext>
              </a:extLst>
            </p:cNvPr>
            <p:cNvSpPr/>
            <p:nvPr/>
          </p:nvSpPr>
          <p:spPr>
            <a:xfrm>
              <a:off x="7218240" y="3872732"/>
              <a:ext cx="1548542" cy="29500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53" dirty="0">
                  <a:solidFill>
                    <a:schemeClr val="tx1"/>
                  </a:solidFill>
                </a:rPr>
                <a:t>Page d’accueil du site internet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249FE0E6-827C-B9B8-F06D-8A097349A7F5}"/>
                </a:ext>
              </a:extLst>
            </p:cNvPr>
            <p:cNvSpPr txBox="1"/>
            <p:nvPr/>
          </p:nvSpPr>
          <p:spPr>
            <a:xfrm>
              <a:off x="7164018" y="4180347"/>
              <a:ext cx="1656984" cy="532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853" dirty="0"/>
                <a:t>Rubriques principales (barre des menus)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82A55A68-47BF-6F77-A493-4D6F62B4B4C4}"/>
                </a:ext>
              </a:extLst>
            </p:cNvPr>
            <p:cNvSpPr txBox="1"/>
            <p:nvPr/>
          </p:nvSpPr>
          <p:spPr>
            <a:xfrm>
              <a:off x="7308665" y="4706983"/>
              <a:ext cx="1258621" cy="354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853" dirty="0"/>
                <a:t>Sous-rubriques </a:t>
              </a:r>
            </a:p>
            <a:p>
              <a:pPr algn="ctr"/>
              <a:r>
                <a:rPr lang="fr-FR" sz="853" dirty="0"/>
                <a:t>(Sous-menus)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CF13482-CF4D-D166-D225-CCA3CAFAF890}"/>
                </a:ext>
              </a:extLst>
            </p:cNvPr>
            <p:cNvSpPr/>
            <p:nvPr/>
          </p:nvSpPr>
          <p:spPr>
            <a:xfrm>
              <a:off x="6594691" y="3776161"/>
              <a:ext cx="1972047" cy="1295786"/>
            </a:xfrm>
            <a:prstGeom prst="rect">
              <a:avLst/>
            </a:prstGeom>
            <a:noFill/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</p:spTree>
    <p:extLst>
      <p:ext uri="{BB962C8B-B14F-4D97-AF65-F5344CB8AC3E}">
        <p14:creationId xmlns:p14="http://schemas.microsoft.com/office/powerpoint/2010/main" val="375792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111279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🔧 Outils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7" y="729042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793355" y="1561381"/>
            <a:ext cx="1978673" cy="442718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793355" y="3485859"/>
            <a:ext cx="1689190" cy="350377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482545" y="3599538"/>
            <a:ext cx="798818" cy="61510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A4DB6C2-3CE2-1345-2457-DE33D4078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363" y="1671830"/>
            <a:ext cx="2422665" cy="3978433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69AAE-9634-B5A1-1C9A-E0171F0E5799}"/>
              </a:ext>
            </a:extLst>
          </p:cNvPr>
          <p:cNvSpPr/>
          <p:nvPr/>
        </p:nvSpPr>
        <p:spPr>
          <a:xfrm>
            <a:off x="6459536" y="2717589"/>
            <a:ext cx="2105026" cy="943458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modifier tout le thème (couleurs) de votre site et avoir des pages unies, pour une navigation plus agréable, un site plus cohérent</a:t>
            </a:r>
          </a:p>
        </p:txBody>
      </p:sp>
    </p:spTree>
    <p:extLst>
      <p:ext uri="{BB962C8B-B14F-4D97-AF65-F5344CB8AC3E}">
        <p14:creationId xmlns:p14="http://schemas.microsoft.com/office/powerpoint/2010/main" val="93574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15781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🔧 Outils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7" y="856102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793355" y="1561381"/>
            <a:ext cx="1978673" cy="442718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793355" y="3895240"/>
            <a:ext cx="1689190" cy="386637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482545" y="3971012"/>
            <a:ext cx="798818" cy="117546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DC511EE-C6A4-ADAC-7767-75859112E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94"/>
          <a:stretch/>
        </p:blipFill>
        <p:spPr>
          <a:xfrm>
            <a:off x="3281363" y="1693198"/>
            <a:ext cx="6490705" cy="2760194"/>
          </a:xfrm>
          <a:prstGeom prst="rect">
            <a:avLst/>
          </a:prstGeom>
          <a:ln w="28575">
            <a:solidFill>
              <a:srgbClr val="00803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814A8F-535E-1C7B-0418-AA7EB4930ED8}"/>
              </a:ext>
            </a:extLst>
          </p:cNvPr>
          <p:cNvSpPr/>
          <p:nvPr/>
        </p:nvSpPr>
        <p:spPr>
          <a:xfrm>
            <a:off x="5314155" y="4774727"/>
            <a:ext cx="2105026" cy="711410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obtenir plus de fonctionnalités si nécessaire. Certains sont gratuits, les autres sont payants</a:t>
            </a:r>
          </a:p>
        </p:txBody>
      </p:sp>
    </p:spTree>
    <p:extLst>
      <p:ext uri="{BB962C8B-B14F-4D97-AF65-F5344CB8AC3E}">
        <p14:creationId xmlns:p14="http://schemas.microsoft.com/office/powerpoint/2010/main" val="257928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🔧 Outils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8" y="840321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793355" y="1561381"/>
            <a:ext cx="1978673" cy="442718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681037" y="4243972"/>
            <a:ext cx="1801508" cy="365539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482545" y="4372812"/>
            <a:ext cx="798818" cy="53930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F7D23AB7-3613-1EA9-A0F5-F85A287A6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363" y="1960621"/>
            <a:ext cx="5418100" cy="3846851"/>
          </a:xfrm>
          <a:prstGeom prst="rect">
            <a:avLst/>
          </a:prstGeom>
          <a:ln w="28575">
            <a:solidFill>
              <a:srgbClr val="008037"/>
            </a:solidFill>
          </a:ln>
        </p:spPr>
      </p:pic>
    </p:spTree>
    <p:extLst>
      <p:ext uri="{BB962C8B-B14F-4D97-AF65-F5344CB8AC3E}">
        <p14:creationId xmlns:p14="http://schemas.microsoft.com/office/powerpoint/2010/main" val="272491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9944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🔧 Outils 	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7" y="850265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132955" y="969248"/>
            <a:ext cx="1978673" cy="442718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132956" y="4122512"/>
            <a:ext cx="1132250" cy="29666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1265206" y="3712487"/>
            <a:ext cx="1483341" cy="558357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B413B67-B9D1-DC74-F236-022E64114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547" y="1086965"/>
            <a:ext cx="2035329" cy="3035548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47E7E2-8D1F-5659-FAA5-8150D39B8F0E}"/>
              </a:ext>
            </a:extLst>
          </p:cNvPr>
          <p:cNvSpPr/>
          <p:nvPr/>
        </p:nvSpPr>
        <p:spPr>
          <a:xfrm>
            <a:off x="2552376" y="4266856"/>
            <a:ext cx="1981202" cy="1133561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Connectez vos comptes de réseaux sociaux pour importer leurs publications automatiquement dans votre site internet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DEA72C-9075-BAA3-461F-4CC141908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5065316" y="1086964"/>
            <a:ext cx="1978673" cy="442718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E1E89A73-32B6-270D-D95E-31930BBDF8F0}"/>
              </a:ext>
            </a:extLst>
          </p:cNvPr>
          <p:cNvSpPr/>
          <p:nvPr/>
        </p:nvSpPr>
        <p:spPr>
          <a:xfrm>
            <a:off x="4952999" y="4605640"/>
            <a:ext cx="2090990" cy="423563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B94057B-99C7-0861-7201-A9429D869213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7043989" y="4490065"/>
            <a:ext cx="629073" cy="327357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7D6B5E0D-E757-2C7A-F7C0-A91E776F1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061" y="1448566"/>
            <a:ext cx="2367504" cy="3005137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</p:spTree>
    <p:extLst>
      <p:ext uri="{BB962C8B-B14F-4D97-AF65-F5344CB8AC3E}">
        <p14:creationId xmlns:p14="http://schemas.microsoft.com/office/powerpoint/2010/main" val="218942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8" y="1393363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24" y="729916"/>
            <a:ext cx="2403216" cy="6394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C968571-0DBF-7749-AA26-C69ECFEC2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1733"/>
            <a:ext cx="9906000" cy="463333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117940A-EA09-248B-80F9-4BD2F4F0B51E}"/>
              </a:ext>
            </a:extLst>
          </p:cNvPr>
          <p:cNvSpPr/>
          <p:nvPr/>
        </p:nvSpPr>
        <p:spPr>
          <a:xfrm>
            <a:off x="8693644" y="2121265"/>
            <a:ext cx="1212356" cy="29666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625C29F-036E-043D-5C31-645F968DFBA5}"/>
              </a:ext>
            </a:extLst>
          </p:cNvPr>
          <p:cNvSpPr/>
          <p:nvPr/>
        </p:nvSpPr>
        <p:spPr>
          <a:xfrm>
            <a:off x="9544633" y="1583252"/>
            <a:ext cx="295664" cy="29666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DDC2B-A445-FB2C-2784-C62DFFE6E315}"/>
              </a:ext>
            </a:extLst>
          </p:cNvPr>
          <p:cNvSpPr/>
          <p:nvPr/>
        </p:nvSpPr>
        <p:spPr>
          <a:xfrm>
            <a:off x="8302591" y="749529"/>
            <a:ext cx="1389874" cy="56858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Accès à votre compte sur </a:t>
            </a:r>
            <a:r>
              <a:rPr lang="fr-FR" sz="1138" dirty="0" err="1">
                <a:solidFill>
                  <a:schemeClr val="tx1"/>
                </a:solidFill>
              </a:rPr>
              <a:t>wix</a:t>
            </a:r>
            <a:endParaRPr lang="fr-FR" sz="1138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B866F30-4560-9A4D-49CA-377A1B3B8582}"/>
              </a:ext>
            </a:extLst>
          </p:cNvPr>
          <p:cNvCxnSpPr>
            <a:cxnSpLocks/>
            <a:stCxn id="3" idx="0"/>
            <a:endCxn id="8" idx="2"/>
          </p:cNvCxnSpPr>
          <p:nvPr/>
        </p:nvCxnSpPr>
        <p:spPr>
          <a:xfrm flipH="1" flipV="1">
            <a:off x="8997529" y="1318113"/>
            <a:ext cx="694937" cy="265139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146897FB-CC52-81ED-8921-E4F4E2D7FECC}"/>
              </a:ext>
            </a:extLst>
          </p:cNvPr>
          <p:cNvSpPr/>
          <p:nvPr/>
        </p:nvSpPr>
        <p:spPr>
          <a:xfrm>
            <a:off x="591328" y="1553022"/>
            <a:ext cx="1003810" cy="29666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8AE902-D54F-C4B7-C0C2-BF866873DE6F}"/>
              </a:ext>
            </a:extLst>
          </p:cNvPr>
          <p:cNvSpPr/>
          <p:nvPr/>
        </p:nvSpPr>
        <p:spPr>
          <a:xfrm>
            <a:off x="113507" y="719299"/>
            <a:ext cx="1333799" cy="56858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choisir quel site modifier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A1B60AD-66C5-7799-A662-A0C0F667FA6D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H="1" flipV="1">
            <a:off x="780407" y="1287883"/>
            <a:ext cx="312826" cy="265139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6043F46-DB9A-1EC7-8A95-43CC30909221}"/>
              </a:ext>
            </a:extLst>
          </p:cNvPr>
          <p:cNvSpPr/>
          <p:nvPr/>
        </p:nvSpPr>
        <p:spPr>
          <a:xfrm>
            <a:off x="4439203" y="1581733"/>
            <a:ext cx="791772" cy="29666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C91D71-5338-5E5D-B2AA-9D4E4A662737}"/>
              </a:ext>
            </a:extLst>
          </p:cNvPr>
          <p:cNvSpPr/>
          <p:nvPr/>
        </p:nvSpPr>
        <p:spPr>
          <a:xfrm>
            <a:off x="5695309" y="1993386"/>
            <a:ext cx="1389874" cy="1011071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passer sur un </a:t>
            </a:r>
            <a:r>
              <a:rPr lang="fr-FR" sz="1138" b="1" dirty="0">
                <a:solidFill>
                  <a:srgbClr val="008037"/>
                </a:solidFill>
              </a:rPr>
              <a:t>compte premium </a:t>
            </a:r>
            <a:r>
              <a:rPr lang="fr-FR" sz="1138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r-FR" sz="1138" dirty="0">
                <a:solidFill>
                  <a:schemeClr val="tx1"/>
                </a:solidFill>
              </a:rPr>
              <a:t>✔ accès à un « vrai » nom de domaine</a:t>
            </a:r>
          </a:p>
          <a:p>
            <a:pPr algn="ctr"/>
            <a:r>
              <a:rPr lang="fr-FR" sz="1138" dirty="0">
                <a:solidFill>
                  <a:schemeClr val="tx1"/>
                </a:solidFill>
              </a:rPr>
              <a:t>✔ Stop la publicité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FAEEFB8-D12A-E601-0179-6C42788B5D4C}"/>
              </a:ext>
            </a:extLst>
          </p:cNvPr>
          <p:cNvCxnSpPr>
            <a:cxnSpLocks/>
          </p:cNvCxnSpPr>
          <p:nvPr/>
        </p:nvCxnSpPr>
        <p:spPr>
          <a:xfrm flipH="1" flipV="1">
            <a:off x="5236340" y="1765592"/>
            <a:ext cx="672456" cy="227794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8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261148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💡 Bon à savoir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6" y="516180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26C80C58-53CE-AA47-158A-2FA4D6AA21D9}"/>
              </a:ext>
            </a:extLst>
          </p:cNvPr>
          <p:cNvSpPr txBox="1"/>
          <p:nvPr/>
        </p:nvSpPr>
        <p:spPr>
          <a:xfrm>
            <a:off x="141143" y="681280"/>
            <a:ext cx="4214957" cy="588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600" dirty="0"/>
          </a:p>
          <a:p>
            <a:endParaRPr lang="fr-FR" sz="2600" dirty="0"/>
          </a:p>
          <a:p>
            <a:r>
              <a:rPr lang="fr-FR" sz="2300" dirty="0"/>
              <a:t>👉 </a:t>
            </a:r>
            <a:r>
              <a:rPr lang="fr-FR" sz="2300" b="1" dirty="0">
                <a:solidFill>
                  <a:srgbClr val="008037"/>
                </a:solidFill>
              </a:rPr>
              <a:t>Site clair et aéré</a:t>
            </a:r>
            <a:r>
              <a:rPr lang="fr-FR" sz="2600" b="1" dirty="0">
                <a:solidFill>
                  <a:srgbClr val="008037"/>
                </a:solidFill>
              </a:rPr>
              <a:t>  </a:t>
            </a:r>
          </a:p>
          <a:p>
            <a:r>
              <a:rPr lang="fr-FR" sz="2600" b="1" dirty="0">
                <a:solidFill>
                  <a:srgbClr val="008037"/>
                </a:solidFill>
              </a:rPr>
              <a:t>	</a:t>
            </a:r>
            <a:r>
              <a:rPr lang="fr-FR" sz="2600" dirty="0"/>
              <a:t>=&gt;</a:t>
            </a:r>
            <a:r>
              <a:rPr lang="fr-FR" sz="2600" b="1" dirty="0">
                <a:solidFill>
                  <a:srgbClr val="008037"/>
                </a:solidFill>
              </a:rPr>
              <a:t> </a:t>
            </a:r>
            <a:r>
              <a:rPr lang="fr-FR" sz="2031" dirty="0"/>
              <a:t>Éviter de surcharger votre site internet :</a:t>
            </a:r>
            <a:endParaRPr lang="fr-FR" sz="2031" dirty="0">
              <a:solidFill>
                <a:srgbClr val="008037"/>
              </a:solidFill>
            </a:endParaRPr>
          </a:p>
          <a:p>
            <a:r>
              <a:rPr lang="fr-FR" sz="2600" dirty="0"/>
              <a:t>	</a:t>
            </a:r>
            <a:r>
              <a:rPr lang="fr-FR" sz="1625" i="1" dirty="0"/>
              <a:t>photos légères (max 300Mo, pas d’animations, pas de musique, lien vidéo via </a:t>
            </a:r>
            <a:r>
              <a:rPr lang="fr-FR" sz="1625" i="1" dirty="0" err="1"/>
              <a:t>youtube</a:t>
            </a:r>
            <a:r>
              <a:rPr lang="fr-FR" sz="1625" i="1" dirty="0"/>
              <a:t> ou </a:t>
            </a:r>
            <a:r>
              <a:rPr lang="fr-FR" sz="1625" i="1" dirty="0" err="1"/>
              <a:t>viméo</a:t>
            </a:r>
            <a:r>
              <a:rPr lang="fr-FR" sz="1625" i="1" dirty="0"/>
              <a:t>…)</a:t>
            </a:r>
          </a:p>
          <a:p>
            <a:r>
              <a:rPr lang="fr-FR" sz="1625" i="1" dirty="0"/>
              <a:t>	Utiliser une police simple et lisible facilement</a:t>
            </a:r>
          </a:p>
          <a:p>
            <a:r>
              <a:rPr lang="fr-FR" sz="2031" dirty="0"/>
              <a:t>	=&gt; aérer les sections, on a l’habitude de descendre sur les pages</a:t>
            </a:r>
            <a:r>
              <a:rPr lang="fr-FR" sz="2031" b="1" dirty="0">
                <a:solidFill>
                  <a:srgbClr val="008037"/>
                </a:solidFill>
              </a:rPr>
              <a:t> </a:t>
            </a:r>
          </a:p>
          <a:p>
            <a:br>
              <a:rPr lang="fr-FR" sz="1625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300" dirty="0"/>
              <a:t>👉 </a:t>
            </a:r>
            <a:r>
              <a:rPr lang="fr-FR" sz="2300" b="1" dirty="0">
                <a:solidFill>
                  <a:srgbClr val="008037"/>
                </a:solidFill>
              </a:rPr>
              <a:t>Penser à la version mobile</a:t>
            </a:r>
          </a:p>
          <a:p>
            <a:r>
              <a:rPr lang="fr-FR" sz="1625" i="1" dirty="0" err="1">
                <a:latin typeface="Calibri" panose="020F0502020204030204" pitchFamily="34" charset="0"/>
                <a:ea typeface="Calibri" panose="020F0502020204030204" pitchFamily="34" charset="0"/>
              </a:rPr>
              <a:t>Wix</a:t>
            </a:r>
            <a:r>
              <a:rPr lang="fr-FR" sz="1625" i="1" dirty="0">
                <a:latin typeface="Calibri" panose="020F0502020204030204" pitchFamily="34" charset="0"/>
                <a:ea typeface="Calibri" panose="020F0502020204030204" pitchFamily="34" charset="0"/>
              </a:rPr>
              <a:t> n'est pas « responsive », il faut adapter manuellement l’affichage. On peu masquer des éléments pour alléger l’affichage. Le texte ne peut être modifier que sur la partie site internet.</a:t>
            </a:r>
            <a:r>
              <a:rPr lang="fr-FR" sz="1625" i="1" dirty="0"/>
              <a:t>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BC81C3-48CD-D382-265D-BF319B176FCE}"/>
              </a:ext>
            </a:extLst>
          </p:cNvPr>
          <p:cNvSpPr txBox="1"/>
          <p:nvPr/>
        </p:nvSpPr>
        <p:spPr>
          <a:xfrm>
            <a:off x="1359765" y="566057"/>
            <a:ext cx="707245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600" dirty="0"/>
              <a:t>Voici une liste de bonnes pratiques quand on crée son site internet :</a:t>
            </a:r>
            <a:endParaRPr lang="fr-FR" sz="1625"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1E0F61E-2B56-0C71-06CC-97CAA58C2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130" y="1489443"/>
            <a:ext cx="4508727" cy="48669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br>
              <a:rPr lang="fr-FR" sz="2844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3331" dirty="0"/>
              <a:t>👉 </a:t>
            </a:r>
            <a:r>
              <a:rPr lang="fr-FR" sz="3331" b="1" dirty="0">
                <a:solidFill>
                  <a:srgbClr val="008037"/>
                </a:solidFill>
              </a:rPr>
              <a:t>Pour aider au référencement Google</a:t>
            </a:r>
          </a:p>
          <a:p>
            <a:pPr marL="0" indent="0">
              <a:buNone/>
            </a:pPr>
            <a:r>
              <a:rPr lang="fr-FR" sz="1463" dirty="0"/>
              <a:t>	</a:t>
            </a:r>
            <a:r>
              <a:rPr lang="fr-FR" sz="2356" b="1" dirty="0"/>
              <a:t>Menus et pages &gt; paramètres </a:t>
            </a:r>
            <a:r>
              <a:rPr lang="fr-FR" sz="2356" i="1" dirty="0"/>
              <a:t>: </a:t>
            </a:r>
            <a:r>
              <a:rPr lang="fr-FR" sz="2113" i="1" dirty="0"/>
              <a:t>changer l’URL </a:t>
            </a:r>
          </a:p>
          <a:p>
            <a:pPr marL="0" indent="0">
              <a:buNone/>
            </a:pPr>
            <a:r>
              <a:rPr lang="fr-FR" sz="2925" i="1" dirty="0"/>
              <a:t>	</a:t>
            </a:r>
            <a:r>
              <a:rPr lang="fr-FR" sz="2356" b="1" dirty="0"/>
              <a:t>Description de la page : </a:t>
            </a:r>
            <a:r>
              <a:rPr lang="fr-FR" sz="2113" i="1" dirty="0"/>
              <a:t>Bien décrire ce qu’on va trouver dans la page, c’est ce qui apparaîtra dans les recherches google. Aide google à afficher les bonnes informations en cas de recherche sur ce thème</a:t>
            </a:r>
            <a:r>
              <a:rPr lang="fr-FR" sz="2925" i="1" dirty="0"/>
              <a:t>.</a:t>
            </a:r>
          </a:p>
          <a:p>
            <a:pPr marL="0" indent="0">
              <a:buNone/>
            </a:pPr>
            <a:r>
              <a:rPr lang="fr-FR" sz="2925" b="1" dirty="0"/>
              <a:t>	</a:t>
            </a:r>
            <a:r>
              <a:rPr lang="fr-FR" sz="2356" b="1" dirty="0"/>
              <a:t>Bien baliser les pages : </a:t>
            </a:r>
            <a:r>
              <a:rPr lang="fr-FR" sz="2113" i="1" dirty="0"/>
              <a:t>nommer les titres comme il faut, nommer les images, fichiers, avoir une cohérence dans les pages (même typographie, même style…)</a:t>
            </a:r>
          </a:p>
          <a:p>
            <a:pPr marL="0" indent="0">
              <a:buNone/>
            </a:pPr>
            <a:endParaRPr lang="fr-FR" sz="211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r-FR" sz="2113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3331" dirty="0"/>
              <a:t>👉 </a:t>
            </a:r>
            <a:r>
              <a:rPr lang="fr-FR" sz="3331" b="1" dirty="0">
                <a:solidFill>
                  <a:srgbClr val="008037"/>
                </a:solidFill>
              </a:rPr>
              <a:t>Penser à choisir l’affichage pour les réseaux sociaux</a:t>
            </a:r>
            <a:br>
              <a:rPr lang="fr-FR" sz="2113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925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950" i="1" dirty="0"/>
              <a:t>À modifier dans les paramètres « menus et pages »</a:t>
            </a:r>
            <a:br>
              <a:rPr lang="fr-FR" sz="19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113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113" dirty="0"/>
          </a:p>
        </p:txBody>
      </p:sp>
    </p:spTree>
    <p:extLst>
      <p:ext uri="{BB962C8B-B14F-4D97-AF65-F5344CB8AC3E}">
        <p14:creationId xmlns:p14="http://schemas.microsoft.com/office/powerpoint/2010/main" val="56327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6" y="-329718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🌐 Nom de domaine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51124" y="633267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3616614" y="619780"/>
            <a:ext cx="2432593" cy="492443"/>
          </a:xfrm>
          <a:prstGeom prst="rect">
            <a:avLst/>
          </a:prstGeom>
          <a:noFill/>
          <a:ln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600" dirty="0"/>
              <a:t>❓ C’est quoi 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045198F-2B6F-F35A-A207-62DEAC19EE20}"/>
              </a:ext>
            </a:extLst>
          </p:cNvPr>
          <p:cNvGrpSpPr/>
          <p:nvPr/>
        </p:nvGrpSpPr>
        <p:grpSpPr>
          <a:xfrm>
            <a:off x="666080" y="1066951"/>
            <a:ext cx="8363575" cy="4255439"/>
            <a:chOff x="526868" y="1207942"/>
            <a:chExt cx="8239825" cy="522037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271C076-F21E-A524-F80B-A16AD71E1544}"/>
                </a:ext>
              </a:extLst>
            </p:cNvPr>
            <p:cNvSpPr txBox="1"/>
            <p:nvPr/>
          </p:nvSpPr>
          <p:spPr>
            <a:xfrm>
              <a:off x="556338" y="1207942"/>
              <a:ext cx="8210355" cy="1654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2031" dirty="0"/>
                <a:t>👉 c’est l’adresse du site internet.</a:t>
              </a:r>
            </a:p>
            <a:p>
              <a:pPr algn="just"/>
              <a:r>
                <a:rPr lang="fr-FR" sz="2031" dirty="0"/>
                <a:t>👉 c’est l’équivalent de votre adresse postale sur internet : vos clients et vos contacts vont trouver votre site sur le web grâce lui. </a:t>
              </a:r>
            </a:p>
            <a:p>
              <a:pPr algn="just"/>
              <a:endParaRPr lang="fr-FR" sz="2031" dirty="0"/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5F5259E5-804E-C7F6-D5C5-0F167C2C8E2F}"/>
                </a:ext>
              </a:extLst>
            </p:cNvPr>
            <p:cNvGrpSpPr/>
            <p:nvPr/>
          </p:nvGrpSpPr>
          <p:grpSpPr>
            <a:xfrm>
              <a:off x="1681270" y="2439164"/>
              <a:ext cx="5096704" cy="2046487"/>
              <a:chOff x="3483830" y="3614026"/>
              <a:chExt cx="6272866" cy="2518753"/>
            </a:xfrm>
          </p:grpSpPr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CABCB88-AA3D-809B-CC8F-E45B5CCBB5D3}"/>
                  </a:ext>
                </a:extLst>
              </p:cNvPr>
              <p:cNvSpPr txBox="1"/>
              <p:nvPr/>
            </p:nvSpPr>
            <p:spPr>
              <a:xfrm>
                <a:off x="3483830" y="3614026"/>
                <a:ext cx="6272866" cy="2518753"/>
              </a:xfrm>
              <a:prstGeom prst="rect">
                <a:avLst/>
              </a:prstGeom>
              <a:noFill/>
              <a:ln w="38100">
                <a:solidFill>
                  <a:srgbClr val="008037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fr-FR" sz="1463" dirty="0"/>
              </a:p>
              <a:p>
                <a:endParaRPr lang="fr-FR" sz="1463" dirty="0"/>
              </a:p>
              <a:p>
                <a:endParaRPr lang="fr-FR" sz="1463" dirty="0"/>
              </a:p>
              <a:p>
                <a:endParaRPr lang="fr-FR" sz="1463" dirty="0"/>
              </a:p>
              <a:p>
                <a:endParaRPr lang="fr-FR" sz="1463" dirty="0"/>
              </a:p>
              <a:p>
                <a:endParaRPr lang="fr-FR" sz="1463" dirty="0"/>
              </a:p>
              <a:p>
                <a:endParaRPr lang="fr-FR" sz="1463" dirty="0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491A374-7641-CE95-BEFC-0B3643E958EC}"/>
                  </a:ext>
                </a:extLst>
              </p:cNvPr>
              <p:cNvSpPr txBox="1"/>
              <p:nvPr/>
            </p:nvSpPr>
            <p:spPr>
              <a:xfrm>
                <a:off x="3901040" y="3720134"/>
                <a:ext cx="2486260" cy="122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63" dirty="0"/>
                  <a:t>💡 Dans la </a:t>
                </a:r>
                <a:r>
                  <a:rPr lang="fr-FR" sz="1463" b="1" dirty="0"/>
                  <a:t>vraie vie </a:t>
                </a:r>
                <a:r>
                  <a:rPr lang="fr-FR" sz="1463" dirty="0"/>
                  <a:t>:</a:t>
                </a:r>
              </a:p>
              <a:p>
                <a:endParaRPr lang="fr-FR" sz="1463" dirty="0"/>
              </a:p>
              <a:p>
                <a:r>
                  <a:rPr lang="fr-FR" sz="1463" dirty="0"/>
                  <a:t>🏠 Adresse = </a:t>
                </a:r>
              </a:p>
              <a:p>
                <a:r>
                  <a:rPr lang="fr-FR" sz="1463" dirty="0"/>
                  <a:t>rue, code postale…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60B737D-CDC9-6F87-D4F2-CCAD97CB09ED}"/>
                  </a:ext>
                </a:extLst>
              </p:cNvPr>
              <p:cNvSpPr txBox="1"/>
              <p:nvPr/>
            </p:nvSpPr>
            <p:spPr>
              <a:xfrm>
                <a:off x="6523614" y="3620425"/>
                <a:ext cx="3233082" cy="2053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63" dirty="0"/>
                  <a:t>💡 </a:t>
                </a:r>
                <a:r>
                  <a:rPr lang="fr-FR" sz="1463" b="1" dirty="0"/>
                  <a:t>Sur internet </a:t>
                </a:r>
                <a:r>
                  <a:rPr lang="fr-FR" sz="1463" dirty="0"/>
                  <a:t>:</a:t>
                </a:r>
              </a:p>
              <a:p>
                <a:endParaRPr lang="fr-FR" sz="1463" dirty="0"/>
              </a:p>
              <a:p>
                <a:r>
                  <a:rPr lang="fr-FR" sz="1463" dirty="0"/>
                  <a:t>Chaque page web a aussi une adresse appelée URL</a:t>
                </a:r>
              </a:p>
              <a:p>
                <a:endParaRPr lang="fr-FR" sz="1463" dirty="0"/>
              </a:p>
              <a:p>
                <a:r>
                  <a:rPr lang="fr-FR" sz="1463" dirty="0"/>
                  <a:t>On trouve dans l’URL le nom du site internet sur lequel on est.</a:t>
                </a:r>
              </a:p>
            </p:txBody>
          </p: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F38B0F67-F164-A16B-30C9-0F4B70FBB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2864" y="3720134"/>
                <a:ext cx="0" cy="2404093"/>
              </a:xfrm>
              <a:prstGeom prst="line">
                <a:avLst/>
              </a:prstGeom>
              <a:ln w="28575">
                <a:solidFill>
                  <a:srgbClr val="00803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B0570E1-7BC4-CFDC-9099-4F2E99706D89}"/>
                </a:ext>
              </a:extLst>
            </p:cNvPr>
            <p:cNvSpPr txBox="1"/>
            <p:nvPr/>
          </p:nvSpPr>
          <p:spPr>
            <a:xfrm>
              <a:off x="526868" y="4398113"/>
              <a:ext cx="8210355" cy="2030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2031" dirty="0"/>
                <a:t>👉 Il est unique dans son « espace de nommage » (comme le </a:t>
              </a:r>
              <a:r>
                <a:rPr lang="fr-FR" sz="2031" b="1" dirty="0">
                  <a:solidFill>
                    <a:srgbClr val="008037"/>
                  </a:solidFill>
                </a:rPr>
                <a:t>.</a:t>
              </a:r>
              <a:r>
                <a:rPr lang="fr-FR" sz="2031" b="1" dirty="0" err="1">
                  <a:solidFill>
                    <a:srgbClr val="008037"/>
                  </a:solidFill>
                </a:rPr>
                <a:t>fr</a:t>
              </a:r>
              <a:r>
                <a:rPr lang="fr-FR" sz="2031" dirty="0"/>
                <a:t>)</a:t>
              </a:r>
            </a:p>
            <a:p>
              <a:pPr algn="just"/>
              <a:r>
                <a:rPr lang="fr-FR" sz="2031" dirty="0"/>
                <a:t>👉 Il est attribué au premier qui en fait la demande.</a:t>
              </a:r>
            </a:p>
            <a:p>
              <a:pPr algn="just"/>
              <a:endParaRPr lang="fr-FR" sz="2031" dirty="0"/>
            </a:p>
            <a:p>
              <a:pPr algn="just"/>
              <a:r>
                <a:rPr lang="fr-FR" sz="2031" dirty="0"/>
                <a:t>	</a:t>
              </a:r>
            </a:p>
            <a:p>
              <a:pPr algn="just"/>
              <a:endParaRPr lang="fr-FR" sz="2031" dirty="0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9D885B03-FDB4-229C-CBE2-69767CE15A17}"/>
              </a:ext>
            </a:extLst>
          </p:cNvPr>
          <p:cNvSpPr txBox="1"/>
          <p:nvPr/>
        </p:nvSpPr>
        <p:spPr>
          <a:xfrm>
            <a:off x="2166937" y="4449959"/>
            <a:ext cx="4953000" cy="492443"/>
          </a:xfrm>
          <a:prstGeom prst="rect">
            <a:avLst/>
          </a:prstGeom>
          <a:noFill/>
          <a:ln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600" dirty="0"/>
              <a:t>🔎 Comment le choisir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8AA237-0C77-3A21-4E56-2DA71225CA4C}"/>
              </a:ext>
            </a:extLst>
          </p:cNvPr>
          <p:cNvSpPr txBox="1"/>
          <p:nvPr/>
        </p:nvSpPr>
        <p:spPr>
          <a:xfrm>
            <a:off x="1570138" y="5013508"/>
            <a:ext cx="6555460" cy="1342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31" dirty="0"/>
              <a:t>👉 C’est généralement le nom de l’entreprise/organisation</a:t>
            </a:r>
          </a:p>
          <a:p>
            <a:pPr algn="just"/>
            <a:r>
              <a:rPr lang="fr-FR" sz="2031" dirty="0"/>
              <a:t>👉 Le choisir clair, concis</a:t>
            </a:r>
          </a:p>
          <a:p>
            <a:pPr algn="just"/>
            <a:r>
              <a:rPr lang="fr-FR" sz="2031" dirty="0"/>
              <a:t>👉 Facile à dicter et copier</a:t>
            </a:r>
          </a:p>
          <a:p>
            <a:pPr algn="just"/>
            <a:r>
              <a:rPr lang="fr-FR" sz="2031" dirty="0"/>
              <a:t>👉 Aucun accent ou espaces</a:t>
            </a:r>
          </a:p>
        </p:txBody>
      </p:sp>
    </p:spTree>
    <p:extLst>
      <p:ext uri="{BB962C8B-B14F-4D97-AF65-F5344CB8AC3E}">
        <p14:creationId xmlns:p14="http://schemas.microsoft.com/office/powerpoint/2010/main" val="35039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7" y="857475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25FC8A-25A8-80D8-922C-BDE9D38E2E14}"/>
              </a:ext>
            </a:extLst>
          </p:cNvPr>
          <p:cNvSpPr txBox="1"/>
          <p:nvPr/>
        </p:nvSpPr>
        <p:spPr>
          <a:xfrm>
            <a:off x="2324533" y="897489"/>
            <a:ext cx="4953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dirty="0"/>
              <a:t>👉 Rendez-vous sur le site de </a:t>
            </a:r>
            <a:r>
              <a:rPr lang="fr-FR" sz="2600" dirty="0" err="1"/>
              <a:t>Wix</a:t>
            </a:r>
            <a:r>
              <a:rPr lang="fr-FR" sz="2600" dirty="0"/>
              <a:t> :</a:t>
            </a:r>
          </a:p>
          <a:p>
            <a:pPr algn="ctr"/>
            <a:r>
              <a:rPr lang="fr-FR" sz="2600" dirty="0">
                <a:hlinkClick r:id="rId3"/>
              </a:rPr>
              <a:t>https://fr.wix.com/</a:t>
            </a:r>
            <a:r>
              <a:rPr lang="fr-FR" sz="2600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25" y="196214"/>
            <a:ext cx="2403216" cy="639498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D9FCFC9-941C-36FD-E460-057E81E3E48B}"/>
              </a:ext>
            </a:extLst>
          </p:cNvPr>
          <p:cNvGrpSpPr/>
          <p:nvPr/>
        </p:nvGrpSpPr>
        <p:grpSpPr>
          <a:xfrm>
            <a:off x="453304" y="1847340"/>
            <a:ext cx="6952461" cy="3220620"/>
            <a:chOff x="453304" y="1847340"/>
            <a:chExt cx="6952461" cy="322062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1E689F8-5439-0E00-EF86-DF4832552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8562"/>
            <a:stretch/>
          </p:blipFill>
          <p:spPr>
            <a:xfrm>
              <a:off x="453304" y="1890853"/>
              <a:ext cx="6952461" cy="359135"/>
            </a:xfrm>
            <a:prstGeom prst="rect">
              <a:avLst/>
            </a:prstGeom>
            <a:ln>
              <a:solidFill>
                <a:srgbClr val="008037"/>
              </a:solidFill>
            </a:ln>
          </p:spPr>
        </p:pic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5B369B7C-81FC-7164-C170-B03F52338E76}"/>
                </a:ext>
              </a:extLst>
            </p:cNvPr>
            <p:cNvSpPr/>
            <p:nvPr/>
          </p:nvSpPr>
          <p:spPr>
            <a:xfrm>
              <a:off x="6205535" y="1847340"/>
              <a:ext cx="1089583" cy="474265"/>
            </a:xfrm>
            <a:prstGeom prst="ellipse">
              <a:avLst/>
            </a:prstGeom>
            <a:noFill/>
            <a:ln w="3810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045D95C-4114-7A06-7EA1-91918ED0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872" y="2575478"/>
              <a:ext cx="5341663" cy="2492482"/>
            </a:xfrm>
            <a:prstGeom prst="rect">
              <a:avLst/>
            </a:prstGeom>
            <a:ln>
              <a:solidFill>
                <a:srgbClr val="008037"/>
              </a:solidFill>
            </a:ln>
          </p:spPr>
        </p:pic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1AD99ADF-99FB-5203-EF50-0ED92128A052}"/>
                </a:ext>
              </a:extLst>
            </p:cNvPr>
            <p:cNvCxnSpPr>
              <a:cxnSpLocks/>
              <a:stCxn id="2" idx="4"/>
            </p:cNvCxnSpPr>
            <p:nvPr/>
          </p:nvCxnSpPr>
          <p:spPr>
            <a:xfrm flipH="1">
              <a:off x="4533900" y="2321605"/>
              <a:ext cx="2216427" cy="837524"/>
            </a:xfrm>
            <a:prstGeom prst="straightConnector1">
              <a:avLst/>
            </a:prstGeom>
            <a:ln w="3810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5185156C-CF59-0450-483F-81365254F3EA}"/>
              </a:ext>
            </a:extLst>
          </p:cNvPr>
          <p:cNvSpPr txBox="1"/>
          <p:nvPr/>
        </p:nvSpPr>
        <p:spPr>
          <a:xfrm>
            <a:off x="6301582" y="3984282"/>
            <a:ext cx="3617912" cy="1815882"/>
          </a:xfrm>
          <a:prstGeom prst="rect">
            <a:avLst/>
          </a:prstGeom>
          <a:noFill/>
          <a:ln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👉 Choisissez le type de site que vous souhaitez créer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Choisissez un nom pour votre site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Choisir des fonctionnalités pour le site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Concevez votre site internet !!</a:t>
            </a:r>
          </a:p>
        </p:txBody>
      </p:sp>
    </p:spTree>
    <p:extLst>
      <p:ext uri="{BB962C8B-B14F-4D97-AF65-F5344CB8AC3E}">
        <p14:creationId xmlns:p14="http://schemas.microsoft.com/office/powerpoint/2010/main" val="63208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133909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📖 Page d’accueil	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7" y="839741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1079"/>
            <a:ext cx="9906000" cy="442718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097A5A9-3616-CC43-0731-414786B03F4F}"/>
              </a:ext>
            </a:extLst>
          </p:cNvPr>
          <p:cNvSpPr txBox="1">
            <a:spLocks/>
          </p:cNvSpPr>
          <p:nvPr/>
        </p:nvSpPr>
        <p:spPr>
          <a:xfrm>
            <a:off x="2500225" y="2431401"/>
            <a:ext cx="1562276" cy="726018"/>
          </a:xfrm>
          <a:prstGeom prst="rect">
            <a:avLst/>
          </a:prstGeom>
          <a:solidFill>
            <a:schemeClr val="bg1"/>
          </a:solidFill>
          <a:ln w="19050">
            <a:solidFill>
              <a:srgbClr val="008037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69" b="1" dirty="0">
                <a:solidFill>
                  <a:srgbClr val="008037"/>
                </a:solidFill>
              </a:rPr>
              <a:t>2 menus</a:t>
            </a:r>
          </a:p>
          <a:p>
            <a:pPr algn="ctr"/>
            <a:r>
              <a:rPr lang="fr-FR" sz="1219" dirty="0"/>
              <a:t>En haut et à gauche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956E943-6AC5-6996-17CB-5D17D74CA7F9}"/>
              </a:ext>
            </a:extLst>
          </p:cNvPr>
          <p:cNvCxnSpPr>
            <a:cxnSpLocks/>
          </p:cNvCxnSpPr>
          <p:nvPr/>
        </p:nvCxnSpPr>
        <p:spPr>
          <a:xfrm flipH="1">
            <a:off x="1736077" y="2849044"/>
            <a:ext cx="764147" cy="68231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91D93D5-2ED1-0C12-A9DC-8FDB161FC87B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1872538" y="1871079"/>
            <a:ext cx="1408825" cy="560321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52365899-BA81-43C6-E794-4DC0923D28E7}"/>
              </a:ext>
            </a:extLst>
          </p:cNvPr>
          <p:cNvSpPr/>
          <p:nvPr/>
        </p:nvSpPr>
        <p:spPr>
          <a:xfrm>
            <a:off x="400409" y="1518098"/>
            <a:ext cx="4199631" cy="352981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D336968-5C65-8F58-BB4C-5767CB58EBB9}"/>
              </a:ext>
            </a:extLst>
          </p:cNvPr>
          <p:cNvSpPr/>
          <p:nvPr/>
        </p:nvSpPr>
        <p:spPr>
          <a:xfrm>
            <a:off x="-81988" y="2219811"/>
            <a:ext cx="499388" cy="3735993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C4B2F75-C03D-C31F-3C45-FCF72CFE4D6A}"/>
              </a:ext>
            </a:extLst>
          </p:cNvPr>
          <p:cNvSpPr txBox="1">
            <a:spLocks/>
          </p:cNvSpPr>
          <p:nvPr/>
        </p:nvSpPr>
        <p:spPr>
          <a:xfrm>
            <a:off x="3888134" y="3551335"/>
            <a:ext cx="1919006" cy="1147503"/>
          </a:xfrm>
          <a:prstGeom prst="rect">
            <a:avLst/>
          </a:prstGeom>
          <a:solidFill>
            <a:schemeClr val="bg1"/>
          </a:solidFill>
          <a:ln w="19050">
            <a:solidFill>
              <a:srgbClr val="008037"/>
            </a:solidFill>
          </a:ln>
        </p:spPr>
        <p:txBody>
          <a:bodyPr vert="horz" lIns="74295" tIns="37148" rIns="74295" bIns="37148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38" b="1" dirty="0">
                <a:solidFill>
                  <a:srgbClr val="008037"/>
                </a:solidFill>
              </a:rPr>
              <a:t>Éditeur</a:t>
            </a:r>
          </a:p>
          <a:p>
            <a:pPr algn="ctr"/>
            <a:r>
              <a:rPr lang="fr-FR" sz="1706" dirty="0"/>
              <a:t>Partie où vous modifiez votre site</a:t>
            </a:r>
          </a:p>
          <a:p>
            <a:pPr algn="ctr"/>
            <a:endParaRPr lang="fr-FR" sz="1706" dirty="0"/>
          </a:p>
          <a:p>
            <a:pPr algn="ctr"/>
            <a:r>
              <a:rPr lang="fr-FR" sz="1706" dirty="0"/>
              <a:t>💡 ce qui est entre les lignes en pointillé apparaitra sur tout type d’écran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D605EE0-7F6F-2C2D-F8FA-02B5B6DF5AC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807140" y="3230399"/>
            <a:ext cx="886992" cy="894688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EA1FA11-C92C-A118-D7BF-9ACC53A837F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807140" y="4125086"/>
            <a:ext cx="2805997" cy="236698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62C4A33-C77C-6A2A-4E01-6E084F25C74D}"/>
              </a:ext>
            </a:extLst>
          </p:cNvPr>
          <p:cNvCxnSpPr>
            <a:cxnSpLocks/>
          </p:cNvCxnSpPr>
          <p:nvPr/>
        </p:nvCxnSpPr>
        <p:spPr>
          <a:xfrm flipH="1">
            <a:off x="1394927" y="4125086"/>
            <a:ext cx="2493207" cy="779280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>
            <a:extLst>
              <a:ext uri="{FF2B5EF4-FFF2-40B4-BE49-F238E27FC236}">
                <a16:creationId xmlns:a16="http://schemas.microsoft.com/office/drawing/2014/main" id="{AE3371F0-7D24-6FB4-811A-9679237D0A15}"/>
              </a:ext>
            </a:extLst>
          </p:cNvPr>
          <p:cNvSpPr txBox="1">
            <a:spLocks/>
          </p:cNvSpPr>
          <p:nvPr/>
        </p:nvSpPr>
        <p:spPr>
          <a:xfrm>
            <a:off x="7040753" y="2316390"/>
            <a:ext cx="1562276" cy="726018"/>
          </a:xfrm>
          <a:prstGeom prst="rect">
            <a:avLst/>
          </a:prstGeom>
          <a:solidFill>
            <a:schemeClr val="bg1"/>
          </a:solidFill>
          <a:ln w="19050">
            <a:solidFill>
              <a:srgbClr val="008037"/>
            </a:solidFill>
          </a:ln>
        </p:spPr>
        <p:txBody>
          <a:bodyPr vert="horz" lIns="74295" tIns="37148" rIns="74295" bIns="37148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69" b="1" dirty="0">
                <a:solidFill>
                  <a:srgbClr val="008037"/>
                </a:solidFill>
              </a:rPr>
              <a:t>En-tête</a:t>
            </a:r>
          </a:p>
          <a:p>
            <a:pPr algn="ctr"/>
            <a:r>
              <a:rPr lang="fr-FR" sz="1219" dirty="0"/>
              <a:t>Visible sur toutes les pages</a:t>
            </a:r>
          </a:p>
          <a:p>
            <a:pPr algn="ctr"/>
            <a:r>
              <a:rPr lang="fr-FR" sz="1219" dirty="0"/>
              <a:t>Idem pour pied de page (sous les pointillés en bas)</a:t>
            </a:r>
          </a:p>
        </p:txBody>
      </p:sp>
    </p:spTree>
    <p:extLst>
      <p:ext uri="{BB962C8B-B14F-4D97-AF65-F5344CB8AC3E}">
        <p14:creationId xmlns:p14="http://schemas.microsoft.com/office/powerpoint/2010/main" val="14947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95" y="-306561"/>
            <a:ext cx="4166391" cy="1095723"/>
          </a:xfrm>
          <a:ln w="19050">
            <a:solidFill>
              <a:srgbClr val="008037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438" dirty="0"/>
              <a:t>📖 Exemple de page d’accueil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0F857D-1E8D-B213-0829-9BFB40C8C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4" y="827622"/>
            <a:ext cx="4166391" cy="5893855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E33A1D30-5FEE-DEF5-2C7C-E47C208BAB09}"/>
              </a:ext>
            </a:extLst>
          </p:cNvPr>
          <p:cNvSpPr txBox="1">
            <a:spLocks/>
          </p:cNvSpPr>
          <p:nvPr/>
        </p:nvSpPr>
        <p:spPr>
          <a:xfrm>
            <a:off x="5506716" y="-310361"/>
            <a:ext cx="4166391" cy="1095723"/>
          </a:xfrm>
          <a:prstGeom prst="rect">
            <a:avLst/>
          </a:prstGeom>
          <a:ln w="19050">
            <a:solidFill>
              <a:srgbClr val="00803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38"/>
              <a:t>📖 Éléments de page</a:t>
            </a:r>
            <a:endParaRPr lang="fr-FR" sz="2438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4A6C0A-1F3E-CB13-77BD-9E46180B1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13" b="14013"/>
          <a:stretch/>
        </p:blipFill>
        <p:spPr>
          <a:xfrm>
            <a:off x="5505576" y="3843980"/>
            <a:ext cx="3938959" cy="1319117"/>
          </a:xfrm>
          <a:prstGeom prst="rect">
            <a:avLst/>
          </a:prstGeom>
          <a:ln>
            <a:solidFill>
              <a:srgbClr val="008037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B07FEC-B464-2EBD-C1C3-A31873BF9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8254" r="15123" b="49297"/>
          <a:stretch/>
        </p:blipFill>
        <p:spPr>
          <a:xfrm>
            <a:off x="6776541" y="1053225"/>
            <a:ext cx="2667994" cy="1250885"/>
          </a:xfrm>
          <a:prstGeom prst="rect">
            <a:avLst/>
          </a:prstGeom>
          <a:ln>
            <a:solidFill>
              <a:srgbClr val="008037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EFBC6A2-63AA-1F51-3D6D-FBA7348D9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58"/>
          <a:stretch/>
        </p:blipFill>
        <p:spPr>
          <a:xfrm>
            <a:off x="5506716" y="2325232"/>
            <a:ext cx="3938959" cy="1200345"/>
          </a:xfrm>
          <a:prstGeom prst="rect">
            <a:avLst/>
          </a:prstGeom>
          <a:ln>
            <a:solidFill>
              <a:srgbClr val="008037"/>
            </a:solidFill>
          </a:ln>
        </p:spPr>
      </p:pic>
    </p:spTree>
    <p:extLst>
      <p:ext uri="{BB962C8B-B14F-4D97-AF65-F5344CB8AC3E}">
        <p14:creationId xmlns:p14="http://schemas.microsoft.com/office/powerpoint/2010/main" val="276738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846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📖 Page d’accueil	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7" y="1017683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365"/>
          <a:stretch/>
        </p:blipFill>
        <p:spPr>
          <a:xfrm>
            <a:off x="0" y="1591080"/>
            <a:ext cx="9906000" cy="60362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D95E0C3A-9912-9C9F-61B1-A5479852A9B0}"/>
              </a:ext>
            </a:extLst>
          </p:cNvPr>
          <p:cNvSpPr/>
          <p:nvPr/>
        </p:nvSpPr>
        <p:spPr>
          <a:xfrm>
            <a:off x="60649" y="1878662"/>
            <a:ext cx="1432832" cy="350348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A0FC77-C93F-0AAA-3BEF-9C900844220F}"/>
              </a:ext>
            </a:extLst>
          </p:cNvPr>
          <p:cNvSpPr/>
          <p:nvPr/>
        </p:nvSpPr>
        <p:spPr>
          <a:xfrm>
            <a:off x="0" y="2640387"/>
            <a:ext cx="1561711" cy="56858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choisir la page que vous souhaitez modifier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FDE8A62-9B81-29A9-65F4-8D40B6E0D506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>
            <a:off x="777066" y="2229010"/>
            <a:ext cx="3790" cy="411377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D6A509FA-9856-A687-B773-CEC3735927C5}"/>
              </a:ext>
            </a:extLst>
          </p:cNvPr>
          <p:cNvSpPr/>
          <p:nvPr/>
        </p:nvSpPr>
        <p:spPr>
          <a:xfrm>
            <a:off x="1651421" y="1878662"/>
            <a:ext cx="501618" cy="316041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383C8F-6CC7-C34B-EDB5-C2D8E7285748}"/>
              </a:ext>
            </a:extLst>
          </p:cNvPr>
          <p:cNvSpPr/>
          <p:nvPr/>
        </p:nvSpPr>
        <p:spPr>
          <a:xfrm>
            <a:off x="870565" y="3429000"/>
            <a:ext cx="1656735" cy="56858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choisir l’affichage : vers ordinateur ou smartphone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BF409A8-027E-AAAD-0419-4DFB765CBC12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 flipH="1">
            <a:off x="1698933" y="2194703"/>
            <a:ext cx="203297" cy="1234297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81AC92AF-230F-C4D9-954A-B5F441DF6B41}"/>
              </a:ext>
            </a:extLst>
          </p:cNvPr>
          <p:cNvSpPr/>
          <p:nvPr/>
        </p:nvSpPr>
        <p:spPr>
          <a:xfrm>
            <a:off x="6922827" y="1878662"/>
            <a:ext cx="501618" cy="316041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397BD7-900A-249F-9B0A-36D44139A065}"/>
              </a:ext>
            </a:extLst>
          </p:cNvPr>
          <p:cNvSpPr/>
          <p:nvPr/>
        </p:nvSpPr>
        <p:spPr>
          <a:xfrm>
            <a:off x="5872842" y="2516188"/>
            <a:ext cx="1389874" cy="56858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annuler ou remettre la dernière modification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1B81AB4-8762-4948-D648-1B9C5FA920EA}"/>
              </a:ext>
            </a:extLst>
          </p:cNvPr>
          <p:cNvCxnSpPr>
            <a:cxnSpLocks/>
            <a:stCxn id="24" idx="4"/>
            <a:endCxn id="25" idx="0"/>
          </p:cNvCxnSpPr>
          <p:nvPr/>
        </p:nvCxnSpPr>
        <p:spPr>
          <a:xfrm flipH="1">
            <a:off x="6567779" y="2194703"/>
            <a:ext cx="605858" cy="32148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A3A5BD33-6CAC-FC50-5791-70B08AC32317}"/>
              </a:ext>
            </a:extLst>
          </p:cNvPr>
          <p:cNvSpPr/>
          <p:nvPr/>
        </p:nvSpPr>
        <p:spPr>
          <a:xfrm>
            <a:off x="7562801" y="1922390"/>
            <a:ext cx="594487" cy="306620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444C11-C2C1-B3D5-FECE-7B1A0B49263E}"/>
              </a:ext>
            </a:extLst>
          </p:cNvPr>
          <p:cNvSpPr/>
          <p:nvPr/>
        </p:nvSpPr>
        <p:spPr>
          <a:xfrm>
            <a:off x="6666703" y="3345275"/>
            <a:ext cx="1192025" cy="368017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(dé)zoomer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B7715F3-A6B1-665B-F859-A37FFDF483FB}"/>
              </a:ext>
            </a:extLst>
          </p:cNvPr>
          <p:cNvCxnSpPr>
            <a:cxnSpLocks/>
            <a:stCxn id="28" idx="4"/>
            <a:endCxn id="29" idx="0"/>
          </p:cNvCxnSpPr>
          <p:nvPr/>
        </p:nvCxnSpPr>
        <p:spPr>
          <a:xfrm flipH="1">
            <a:off x="7262716" y="2229010"/>
            <a:ext cx="597329" cy="111626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DFFABC4B-93DB-6D57-D393-A94A23A15823}"/>
              </a:ext>
            </a:extLst>
          </p:cNvPr>
          <p:cNvSpPr/>
          <p:nvPr/>
        </p:nvSpPr>
        <p:spPr>
          <a:xfrm>
            <a:off x="8267583" y="1922390"/>
            <a:ext cx="594487" cy="306620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6F9AF8-C420-1331-B613-5D21ECCC0633}"/>
              </a:ext>
            </a:extLst>
          </p:cNvPr>
          <p:cNvSpPr/>
          <p:nvPr/>
        </p:nvSpPr>
        <p:spPr>
          <a:xfrm>
            <a:off x="7734378" y="2622433"/>
            <a:ext cx="1192025" cy="368017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Ajouter des outils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C4C5DBE-EBBB-118A-19E7-3075B3C13E24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 flipH="1">
            <a:off x="8330391" y="2229010"/>
            <a:ext cx="234436" cy="393423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D5239546-93AE-D2A6-FBBC-51AF46FBA70A}"/>
              </a:ext>
            </a:extLst>
          </p:cNvPr>
          <p:cNvSpPr/>
          <p:nvPr/>
        </p:nvSpPr>
        <p:spPr>
          <a:xfrm>
            <a:off x="9099505" y="1896456"/>
            <a:ext cx="806495" cy="306620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D25529-6A6E-CDBC-DD90-2C9CB407340F}"/>
              </a:ext>
            </a:extLst>
          </p:cNvPr>
          <p:cNvSpPr/>
          <p:nvPr/>
        </p:nvSpPr>
        <p:spPr>
          <a:xfrm>
            <a:off x="8628950" y="3155440"/>
            <a:ext cx="1192025" cy="368017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Chercher (sur l’éditeur)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88F757F-89DA-6A21-865A-1471A61D015B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 flipH="1">
            <a:off x="9224963" y="2203076"/>
            <a:ext cx="277790" cy="95236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E004D3C3-9974-358D-DA46-195339CF98B8}"/>
              </a:ext>
            </a:extLst>
          </p:cNvPr>
          <p:cNvSpPr/>
          <p:nvPr/>
        </p:nvSpPr>
        <p:spPr>
          <a:xfrm>
            <a:off x="9162235" y="1553504"/>
            <a:ext cx="806495" cy="306620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6E1872-D023-E422-8CD7-48663DA460DF}"/>
              </a:ext>
            </a:extLst>
          </p:cNvPr>
          <p:cNvSpPr/>
          <p:nvPr/>
        </p:nvSpPr>
        <p:spPr>
          <a:xfrm>
            <a:off x="8648272" y="833675"/>
            <a:ext cx="1192025" cy="368017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Mettre le site en ligne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5B7D469B-1BB1-5255-6BB8-2BCCDE845020}"/>
              </a:ext>
            </a:extLst>
          </p:cNvPr>
          <p:cNvCxnSpPr>
            <a:cxnSpLocks/>
            <a:stCxn id="50" idx="0"/>
            <a:endCxn id="51" idx="2"/>
          </p:cNvCxnSpPr>
          <p:nvPr/>
        </p:nvCxnSpPr>
        <p:spPr>
          <a:xfrm flipH="1" flipV="1">
            <a:off x="9244284" y="1201692"/>
            <a:ext cx="321198" cy="351812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89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6924E-08B1-6859-40AB-AD8C3E4E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-145432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900" dirty="0"/>
              <a:t>🤓 WYSIWYG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666AE-6841-FE8A-0E64-7DEA6C0B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96A3C-4911-5A89-7BC7-07DDE5D2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4F26FBC-C319-30DD-9AC1-A15B0BB32875}"/>
              </a:ext>
            </a:extLst>
          </p:cNvPr>
          <p:cNvCxnSpPr/>
          <p:nvPr/>
        </p:nvCxnSpPr>
        <p:spPr>
          <a:xfrm>
            <a:off x="681037" y="931588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F562F7A-0907-11C0-8A81-770AE3D3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5" y="1654266"/>
            <a:ext cx="9288171" cy="40093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1187F6-50DE-7707-071A-1DB5478245A9}"/>
              </a:ext>
            </a:extLst>
          </p:cNvPr>
          <p:cNvSpPr/>
          <p:nvPr/>
        </p:nvSpPr>
        <p:spPr>
          <a:xfrm>
            <a:off x="308914" y="1584524"/>
            <a:ext cx="1389874" cy="56858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Cliquez là où vous souhaitez modifier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32E90-C2B0-7A17-2FB0-66DB77E633C5}"/>
              </a:ext>
            </a:extLst>
          </p:cNvPr>
          <p:cNvSpPr/>
          <p:nvPr/>
        </p:nvSpPr>
        <p:spPr>
          <a:xfrm>
            <a:off x="4271962" y="4443468"/>
            <a:ext cx="1719426" cy="1220192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Outils de mise en page.</a:t>
            </a:r>
          </a:p>
          <a:p>
            <a:pPr algn="ctr"/>
            <a:r>
              <a:rPr lang="fr-FR" sz="1138" dirty="0">
                <a:solidFill>
                  <a:schemeClr val="tx1"/>
                </a:solidFill>
              </a:rPr>
              <a:t>Quand vous survolez les icônes, des explications s’affichent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4F8758A-4C3D-93D3-B0C1-52297A22D6E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131675" y="3512201"/>
            <a:ext cx="977025" cy="931266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2B97671-5554-7EFA-0ACE-471B7008E3BF}"/>
              </a:ext>
            </a:extLst>
          </p:cNvPr>
          <p:cNvCxnSpPr>
            <a:cxnSpLocks/>
          </p:cNvCxnSpPr>
          <p:nvPr/>
        </p:nvCxnSpPr>
        <p:spPr>
          <a:xfrm flipV="1">
            <a:off x="5991388" y="4997450"/>
            <a:ext cx="2748593" cy="37147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94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926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🔧 Outils	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8" y="844247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793355" y="1561381"/>
            <a:ext cx="1978673" cy="44271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00CD9E-9043-67A7-B449-E9447EF11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364" y="1803351"/>
            <a:ext cx="4370169" cy="3409258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793355" y="2318370"/>
            <a:ext cx="1827050" cy="320031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620405" y="1982598"/>
            <a:ext cx="528959" cy="495788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F83B66E-D521-C0E5-BCF7-B633C1ECFA6B}"/>
              </a:ext>
            </a:extLst>
          </p:cNvPr>
          <p:cNvSpPr/>
          <p:nvPr/>
        </p:nvSpPr>
        <p:spPr>
          <a:xfrm>
            <a:off x="7627872" y="2053841"/>
            <a:ext cx="2105026" cy="2750319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b="1" dirty="0">
                <a:solidFill>
                  <a:schemeClr val="tx1"/>
                </a:solidFill>
              </a:rPr>
              <a:t>Retrouvez ce que vous pouvez insérer</a:t>
            </a:r>
          </a:p>
          <a:p>
            <a:pPr algn="ctr"/>
            <a:r>
              <a:rPr lang="fr-FR" sz="1138" dirty="0">
                <a:solidFill>
                  <a:srgbClr val="008037"/>
                </a:solidFill>
              </a:rPr>
              <a:t>Interactif</a:t>
            </a:r>
            <a:r>
              <a:rPr lang="fr-FR" sz="1138" dirty="0">
                <a:solidFill>
                  <a:schemeClr val="tx1"/>
                </a:solidFill>
              </a:rPr>
              <a:t> : vous trouverez les diaporamas pour que ce soit plus dynamique)</a:t>
            </a:r>
          </a:p>
          <a:p>
            <a:r>
              <a:rPr lang="fr-FR" sz="1138" dirty="0">
                <a:solidFill>
                  <a:srgbClr val="008037"/>
                </a:solidFill>
              </a:rPr>
              <a:t>Bouton</a:t>
            </a:r>
            <a:r>
              <a:rPr lang="fr-FR" sz="1138" dirty="0">
                <a:solidFill>
                  <a:schemeClr val="tx1"/>
                </a:solidFill>
              </a:rPr>
              <a:t> : choisissez les boutons, leur rendu quand vous les « survolez »</a:t>
            </a:r>
          </a:p>
          <a:p>
            <a:endParaRPr lang="fr-FR" sz="1138" dirty="0">
              <a:solidFill>
                <a:schemeClr val="tx1"/>
              </a:solidFill>
            </a:endParaRPr>
          </a:p>
          <a:p>
            <a:r>
              <a:rPr lang="fr-FR" sz="1138" dirty="0">
                <a:solidFill>
                  <a:srgbClr val="008037"/>
                </a:solidFill>
              </a:rPr>
              <a:t>Boîtes</a:t>
            </a:r>
            <a:r>
              <a:rPr lang="fr-FR" sz="1138" dirty="0">
                <a:solidFill>
                  <a:schemeClr val="tx1"/>
                </a:solidFill>
              </a:rPr>
              <a:t> : formes pour délimiter des espaces dans votre page</a:t>
            </a:r>
          </a:p>
          <a:p>
            <a:endParaRPr lang="fr-FR" sz="1138" dirty="0">
              <a:solidFill>
                <a:schemeClr val="tx1"/>
              </a:solidFill>
            </a:endParaRPr>
          </a:p>
          <a:p>
            <a:r>
              <a:rPr lang="fr-FR" sz="1138" dirty="0">
                <a:solidFill>
                  <a:srgbClr val="008037"/>
                </a:solidFill>
              </a:rPr>
              <a:t>Bandes</a:t>
            </a:r>
            <a:r>
              <a:rPr lang="fr-FR" sz="1138" dirty="0">
                <a:solidFill>
                  <a:schemeClr val="tx1"/>
                </a:solidFill>
              </a:rPr>
              <a:t> : modèle déjà prêts pour faciliter le travail (nous ne sommes pas designer)</a:t>
            </a:r>
            <a:endParaRPr lang="fr-FR" sz="1138" dirty="0">
              <a:solidFill>
                <a:srgbClr val="008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5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7719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🔧 Outils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7" y="878040"/>
            <a:ext cx="8543925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158355" y="1114739"/>
            <a:ext cx="1978673" cy="442718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699148" y="2258988"/>
            <a:ext cx="1293139" cy="29666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1992287" y="2110657"/>
            <a:ext cx="399409" cy="296663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C64AB87E-E6FB-4239-95D3-BB6BB95E6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96" y="1012197"/>
            <a:ext cx="3096433" cy="3013704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76247-80EF-80E5-328C-289213A21A67}"/>
              </a:ext>
            </a:extLst>
          </p:cNvPr>
          <p:cNvSpPr/>
          <p:nvPr/>
        </p:nvSpPr>
        <p:spPr>
          <a:xfrm>
            <a:off x="2487665" y="4135061"/>
            <a:ext cx="2105026" cy="711410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ajouter des sections dans vos pages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32551C1-50B0-E945-D53B-2C7EC268A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797" y="1411691"/>
            <a:ext cx="4086795" cy="3947473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E992342-2AF8-00A1-0E6C-53B010DFB49A}"/>
              </a:ext>
            </a:extLst>
          </p:cNvPr>
          <p:cNvSpPr/>
          <p:nvPr/>
        </p:nvSpPr>
        <p:spPr>
          <a:xfrm>
            <a:off x="5742797" y="3923985"/>
            <a:ext cx="1981202" cy="1133561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Retrouvez les pages de votre site internet</a:t>
            </a:r>
          </a:p>
          <a:p>
            <a:pPr algn="ctr"/>
            <a:endParaRPr lang="fr-FR" sz="1138" dirty="0">
              <a:solidFill>
                <a:schemeClr val="tx1"/>
              </a:solidFill>
            </a:endParaRPr>
          </a:p>
          <a:p>
            <a:pPr algn="ctr"/>
            <a:r>
              <a:rPr lang="fr-FR" sz="1138" dirty="0">
                <a:solidFill>
                  <a:schemeClr val="tx1"/>
                </a:solidFill>
              </a:rPr>
              <a:t>Vous pouvez aussi en ajouter de nouvelles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1FBE262-36ED-F7C9-EB6C-DD96EF463C5E}"/>
              </a:ext>
            </a:extLst>
          </p:cNvPr>
          <p:cNvSpPr/>
          <p:nvPr/>
        </p:nvSpPr>
        <p:spPr>
          <a:xfrm>
            <a:off x="681037" y="2697448"/>
            <a:ext cx="1293139" cy="29666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93FBCD5-1E48-FD9E-611A-C3C87A8AFFFA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1974176" y="2845780"/>
            <a:ext cx="513489" cy="2547808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EC62E91-77D1-A2BB-4B48-20272125B615}"/>
              </a:ext>
            </a:extLst>
          </p:cNvPr>
          <p:cNvCxnSpPr>
            <a:cxnSpLocks/>
          </p:cNvCxnSpPr>
          <p:nvPr/>
        </p:nvCxnSpPr>
        <p:spPr>
          <a:xfrm flipV="1">
            <a:off x="2497966" y="4846471"/>
            <a:ext cx="3244831" cy="512693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88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5629</TotalTime>
  <Words>1006</Words>
  <Application>Microsoft Office PowerPoint</Application>
  <PresentationFormat>Format A4 (210 x 297 mm)</PresentationFormat>
  <Paragraphs>166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🌐 Nom de domaine</vt:lpstr>
      <vt:lpstr>Présentation PowerPoint</vt:lpstr>
      <vt:lpstr>📖 Page d’accueil </vt:lpstr>
      <vt:lpstr>📖 Exemple de page d’accueil</vt:lpstr>
      <vt:lpstr>📖 Page d’accueil </vt:lpstr>
      <vt:lpstr>🤓 WYSIWYG</vt:lpstr>
      <vt:lpstr>🔧 Outils </vt:lpstr>
      <vt:lpstr>🔧 Outils</vt:lpstr>
      <vt:lpstr>🔧 Outils</vt:lpstr>
      <vt:lpstr>🔧 Outils</vt:lpstr>
      <vt:lpstr>🔧 Outils</vt:lpstr>
      <vt:lpstr>🔧 Outils  </vt:lpstr>
      <vt:lpstr>Présentation PowerPoint</vt:lpstr>
      <vt:lpstr>💡 Bon à savoir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48</cp:revision>
  <cp:lastPrinted>2022-01-08T13:47:22Z</cp:lastPrinted>
  <dcterms:created xsi:type="dcterms:W3CDTF">2021-12-15T13:49:53Z</dcterms:created>
  <dcterms:modified xsi:type="dcterms:W3CDTF">2022-11-18T10:46:13Z</dcterms:modified>
</cp:coreProperties>
</file>